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533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9524"/>
            <a:ext cx="644814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FFFFFF"/>
                </a:solidFill>
              </a:defRPr>
            </a:pPr>
            <a:r>
              <a:rPr lang="es-EC" sz="4000" dirty="0"/>
              <a:t>Estrategia</a:t>
            </a:r>
            <a:r>
              <a:rPr sz="4000" dirty="0"/>
              <a:t> de </a:t>
            </a:r>
            <a:r>
              <a:rPr lang="es-EC" sz="4000" dirty="0"/>
              <a:t>Transformación</a:t>
            </a:r>
            <a:r>
              <a:rPr sz="4000" dirty="0"/>
              <a:t> Digital:</a:t>
            </a:r>
            <a:br>
              <a:rPr sz="4000" dirty="0"/>
            </a:br>
            <a:r>
              <a:rPr lang="es-EC" sz="4000" dirty="0"/>
              <a:t>Rescatando</a:t>
            </a:r>
            <a:r>
              <a:rPr sz="4000" dirty="0"/>
              <a:t> </a:t>
            </a:r>
            <a:r>
              <a:rPr lang="es-EC" sz="4000" dirty="0"/>
              <a:t>el</a:t>
            </a:r>
            <a:r>
              <a:rPr sz="4000" dirty="0"/>
              <a:t> 70% </a:t>
            </a:r>
            <a:r>
              <a:rPr lang="es-EC" sz="4000" dirty="0"/>
              <a:t>Perdido</a:t>
            </a:r>
            <a:r>
              <a:rPr sz="4000" dirty="0"/>
              <a:t> </a:t>
            </a:r>
            <a:r>
              <a:rPr lang="es-EC" sz="4000" dirty="0"/>
              <a:t>en</a:t>
            </a:r>
            <a:r>
              <a:rPr sz="4000" dirty="0"/>
              <a:t> </a:t>
            </a:r>
            <a:r>
              <a:rPr lang="es-EC" sz="4000" dirty="0"/>
              <a:t>el</a:t>
            </a:r>
            <a:r>
              <a:rPr sz="4000" dirty="0"/>
              <a:t> Checkout</a:t>
            </a:r>
          </a:p>
          <a:p>
            <a:br>
              <a:rPr dirty="0"/>
            </a:br>
            <a:r>
              <a:rPr dirty="0"/>
              <a:t>El </a:t>
            </a:r>
            <a:r>
              <a:rPr lang="es-EC" dirty="0"/>
              <a:t>viaje</a:t>
            </a:r>
            <a:r>
              <a:rPr dirty="0"/>
              <a:t> de María y la </a:t>
            </a:r>
            <a:r>
              <a:rPr lang="es-EC" dirty="0"/>
              <a:t>Omnicanalidad</a:t>
            </a:r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70A44D22-F5BB-4BD6-90F6-6F3AA00F9552}"/>
              </a:ext>
            </a:extLst>
          </p:cNvPr>
          <p:cNvSpPr/>
          <p:nvPr/>
        </p:nvSpPr>
        <p:spPr>
          <a:xfrm>
            <a:off x="772206" y="1529524"/>
            <a:ext cx="47625" cy="212620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D1A32A9-87A7-4398-B218-75A56469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204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089882" y="652508"/>
            <a:ext cx="58977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sz="2800" dirty="0"/>
              <a:t>1. </a:t>
            </a:r>
            <a:r>
              <a:rPr lang="es-EC" sz="2800" dirty="0"/>
              <a:t>Contexto</a:t>
            </a:r>
            <a:r>
              <a:rPr sz="2800" dirty="0"/>
              <a:t>: El </a:t>
            </a:r>
            <a:r>
              <a:rPr lang="es-EC" sz="2800" dirty="0"/>
              <a:t>deseo</a:t>
            </a:r>
            <a:r>
              <a:rPr sz="2800" dirty="0"/>
              <a:t> de </a:t>
            </a:r>
            <a:r>
              <a:rPr lang="es-EC" sz="2800" dirty="0"/>
              <a:t>comprar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9882" y="1566909"/>
            <a:ext cx="8818484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E30613"/>
                </a:solidFill>
              </a:defRPr>
            </a:pPr>
            <a:r>
              <a:rPr lang="es-EC" sz="2400" dirty="0"/>
              <a:t>Conoce</a:t>
            </a:r>
            <a:r>
              <a:rPr sz="2400" dirty="0"/>
              <a:t> a María</a:t>
            </a:r>
            <a:endParaRPr lang="es-MX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dirty="0"/>
              <a:t>Perfil</a:t>
            </a:r>
            <a:r>
              <a:rPr dirty="0"/>
              <a:t>: 35 </a:t>
            </a:r>
            <a:r>
              <a:rPr lang="es-EC" dirty="0"/>
              <a:t>años</a:t>
            </a:r>
            <a:r>
              <a:rPr dirty="0"/>
              <a:t>, </a:t>
            </a:r>
            <a:r>
              <a:rPr lang="es-EC" dirty="0"/>
              <a:t>profesional</a:t>
            </a:r>
            <a:r>
              <a:rPr dirty="0"/>
              <a:t>, </a:t>
            </a:r>
            <a:r>
              <a:rPr lang="es-EC" dirty="0"/>
              <a:t>cliente</a:t>
            </a:r>
            <a:r>
              <a:rPr dirty="0"/>
              <a:t> </a:t>
            </a:r>
            <a:r>
              <a:rPr lang="en-US" noProof="1"/>
              <a:t>fiel</a:t>
            </a:r>
            <a:r>
              <a:rPr dirty="0"/>
              <a:t> de naos Prati.</a:t>
            </a:r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dirty="0"/>
              <a:t>Situación: Son las 9 PM</a:t>
            </a:r>
            <a:r>
              <a:rPr dirty="0"/>
              <a:t>. No </a:t>
            </a:r>
            <a:r>
              <a:rPr lang="es-EC" dirty="0"/>
              <a:t>tiene tiempo de ir al Mall.</a:t>
            </a:r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dirty="0"/>
              <a:t>Objetivo: Quiere comprar un vestido para el fin de semana desde su celular.</a:t>
            </a:r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dirty="0"/>
              <a:t>Expectativa: Una experiencia rápida y fluida.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5E0285-4184-410B-802D-9AAA0CED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07" y="1566909"/>
            <a:ext cx="3527394" cy="5291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70264"/>
            <a:ext cx="57935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 dirty="0"/>
              <a:t>2. El Bloqueo del Pago (Fricción)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5573" y="1384028"/>
            <a:ext cx="48185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María llena su carrito, pero enfrenta el 'Papeleo Digital':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78012" y="2143958"/>
            <a:ext cx="5793574" cy="300509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68419" y="2474699"/>
            <a:ext cx="2612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Dolores en el Checkout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1012" y="3054033"/>
            <a:ext cx="5207574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Códigos SMS que expiran en 5 minutos (Llegan tarde).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Imposibilidad de pagos mixtos (Crédito De Prati + Visa).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Procesos de validación redundantes.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Resultado: Frustración y pausa en la compra.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AE87084-4B89-4206-B592-DAD41E11ABC2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3CB34C-AEA9-4F7A-A834-36BDC680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0263"/>
            <a:ext cx="6379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/>
              <a:t>3. El Drama del Stock (El Abandono)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758" y="1384028"/>
            <a:ext cx="33936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El golpe final a la intención de compra: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95568" y="2286000"/>
            <a:ext cx="4572000" cy="32004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3740111" y="2468881"/>
            <a:ext cx="26829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Incertidumbre Logística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8448" y="3017521"/>
            <a:ext cx="42062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Verificación de Stock TARDÍA (Al final del checkout).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El vestido talla M ya no está disponible.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Tiempos de envío de 3 a 7 días (Demasiado lento).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 Final: María cierra la página. Venta perdida.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C66EC4B-5DD3-469D-ABF6-C5F04D714D5D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EE67CD-401F-4BD7-ADB4-85E41C75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7484"/>
            <a:ext cx="62979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 dirty="0"/>
              <a:t>4. Validación con Datos de Mercado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926" y="2299319"/>
            <a:ext cx="332494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8000" b="1">
                <a:solidFill>
                  <a:srgbClr val="E30613"/>
                </a:solidFill>
              </a:defRPr>
            </a:pPr>
            <a:r>
              <a:rPr lang="es-EC" sz="8000"/>
              <a:t>70-75%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03872" y="2547148"/>
            <a:ext cx="757450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lang="es-EC" sz="2000"/>
              <a:t>Tasa de abandono de carritos en Ecuador por fricciones en el checkout.</a:t>
            </a:r>
          </a:p>
          <a:p>
            <a:br>
              <a:rPr lang="es-EC"/>
            </a:br>
            <a:r>
              <a:rPr lang="es-EC"/>
              <a:t>Costos Agravantes: Inseguridad del usuario y baja conversión (1-2%).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1" y="5486401"/>
            <a:ext cx="6475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>
                <a:solidFill>
                  <a:srgbClr val="646464"/>
                </a:solidFill>
              </a:defRPr>
            </a:pPr>
            <a:r>
              <a:rPr lang="es-EC" sz="1200"/>
              <a:t>Fuente: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298C4B6-88EF-4622-AD14-EB824AA6B8A2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69332"/>
            <a:ext cx="54553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 dirty="0"/>
              <a:t>5. Solución: Fluidez para María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81200" y="1828800"/>
            <a:ext cx="3840480" cy="36576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438572" y="2011681"/>
            <a:ext cx="29257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Marketing Inteligente (IA)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2640" y="2560320"/>
            <a:ext cx="36576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Recuperación de carritos con IA.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Emails personalizados basados en el producto abandonado.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Incentivos dinámicos para cerrar la venta.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Resultado: 20-30% de recuperación.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70320" y="1828800"/>
            <a:ext cx="3840480" cy="36576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6978823" y="2011681"/>
            <a:ext cx="26234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/>
              <a:t>Simplificación del Pago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1760" y="2560321"/>
            <a:ext cx="36576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Integración pasarela '</a:t>
            </a:r>
            <a:r>
              <a:rPr lang="es-EC" sz="1400" dirty="0" err="1"/>
              <a:t>Pesefin</a:t>
            </a:r>
            <a:r>
              <a:rPr lang="es-EC" sz="1400" dirty="0"/>
              <a:t>'.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Pago Mixto en un clic (Crédito + Tarjeta).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Eliminación de validaciones redundantes.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Resultado: Conversión sube a 3-5%.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C22AB7E-9C97-40E4-BF2E-22369BC18E8B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69332"/>
            <a:ext cx="619592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 dirty="0"/>
              <a:t>6. Gestión de Inventario </a:t>
            </a:r>
            <a:r>
              <a:rPr lang="es-EC" sz="2800" dirty="0" err="1"/>
              <a:t>Omnicanal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5573" y="1396413"/>
            <a:ext cx="52179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¿Cómo aseguramos que el vestido de María esté disponible?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95600" y="1975281"/>
            <a:ext cx="6400800" cy="36576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4301662" y="2179142"/>
            <a:ext cx="35886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Stock Unificado y </a:t>
            </a:r>
            <a:r>
              <a:rPr lang="es-EC" sz="2000" dirty="0" err="1"/>
              <a:t>Click</a:t>
            </a:r>
            <a:r>
              <a:rPr lang="es-EC" sz="2000" dirty="0"/>
              <a:t> &amp; </a:t>
            </a:r>
            <a:r>
              <a:rPr lang="es-EC" sz="2000" dirty="0" err="1"/>
              <a:t>Collect</a:t>
            </a:r>
            <a:endParaRPr lang="es-EC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78480" y="2613876"/>
            <a:ext cx="6035040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Visibilidad Total: El stock de tiendas físicas y bodega central se ve como uno solo.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Algoritmo de Asignación: Si no hay en bodega, el sistema busca en la tienda más cercana a María.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Opción de Recogida: María puede comprar online y retirar en 2 horas en Mall del Sol.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Resultado: Cero 'Stock-</a:t>
            </a:r>
            <a:r>
              <a:rPr lang="es-EC" sz="1400" dirty="0" err="1"/>
              <a:t>outs</a:t>
            </a:r>
            <a:r>
              <a:rPr lang="es-EC" sz="1400" dirty="0"/>
              <a:t>' sorpresa y entrega inmediata.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9363DC2-86F9-4FEF-AF80-3D0913627739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71378"/>
            <a:ext cx="61157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/>
              </a:defRPr>
            </a:pPr>
            <a:r>
              <a:rPr lang="es-EC" sz="2800"/>
              <a:t>7. Cultura de Datos (El Habilitador)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8442" y="1384028"/>
            <a:ext cx="50475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rPr lang="es-EC" dirty="0"/>
              <a:t>Pasar de 'Reportes' a 'Alertas Tempranas' (</a:t>
            </a:r>
            <a:r>
              <a:rPr lang="es-EC" dirty="0" err="1"/>
              <a:t>Power</a:t>
            </a:r>
            <a:r>
              <a:rPr lang="es-EC" dirty="0"/>
              <a:t> BI)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81200" y="2286000"/>
            <a:ext cx="3840480" cy="36576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164732" y="2468881"/>
            <a:ext cx="14734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Gobernanza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4080" y="3017521"/>
            <a:ext cx="34747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Roles de Data </a:t>
            </a:r>
            <a:r>
              <a:rPr lang="es-EC" sz="1400" dirty="0" err="1"/>
              <a:t>Stewards</a:t>
            </a:r>
            <a:r>
              <a:rPr lang="es-EC" sz="1400" dirty="0"/>
              <a:t>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Limpieza de datos constante.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• Definición clara de </a:t>
            </a:r>
            <a:r>
              <a:rPr lang="es-EC" sz="1400" dirty="0" err="1"/>
              <a:t>KPIs</a:t>
            </a:r>
            <a:r>
              <a:rPr lang="es-EC" sz="1400" dirty="0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70320" y="2286000"/>
            <a:ext cx="3840480" cy="36576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905373" y="2468881"/>
            <a:ext cx="27703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/>
              <a:t>Dashboards Accionables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3017520"/>
            <a:ext cx="3474720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/>
              <a:t>• No solo miran al pasado.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/>
              <a:t>• Alertas en tiempo real: 'El abandono en pago subió 20% en la última hora'.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/>
              <a:t>• Permite reacción inmediata de TI y Comercial.</a:t>
            </a:r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/>
              <a:t>• Transparencia para proveedores.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CE6D1F2-CB11-46BA-96A9-C7ADBA034804}"/>
              </a:ext>
            </a:extLst>
          </p:cNvPr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7000" y="537468"/>
            <a:ext cx="72739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E30613"/>
                </a:solidFill>
              </a:defRPr>
            </a:pPr>
            <a:r>
              <a:rPr lang="es-EC" sz="3600" dirty="0"/>
              <a:t>Cierre Triunfal: Resultados Esperados</a:t>
            </a:r>
          </a:p>
        </p:txBody>
      </p:sp>
      <p:sp>
        <p:nvSpPr>
          <p:cNvPr id="3" name="Oval 2"/>
          <p:cNvSpPr/>
          <p:nvPr/>
        </p:nvSpPr>
        <p:spPr>
          <a:xfrm>
            <a:off x="1276555" y="1917576"/>
            <a:ext cx="2743200" cy="2743200"/>
          </a:xfrm>
          <a:prstGeom prst="ellipse">
            <a:avLst/>
          </a:prstGeom>
          <a:solidFill>
            <a:srgbClr val="E30613"/>
          </a:solidFill>
          <a:ln>
            <a:solidFill>
              <a:srgbClr val="E3061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643714" y="2831977"/>
            <a:ext cx="2008883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es-EC" sz="4000" dirty="0"/>
              <a:t>+15-20%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lang="es-EC" sz="1400" dirty="0"/>
              <a:t>Incremento en Ventas</a:t>
            </a:r>
            <a:br>
              <a:rPr lang="es-EC" sz="1400" dirty="0"/>
            </a:br>
            <a:r>
              <a:rPr lang="es-EC" sz="1400" dirty="0"/>
              <a:t>(Etapa 1)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99952" y="2942948"/>
            <a:ext cx="3657600" cy="731520"/>
          </a:xfrm>
          <a:prstGeom prst="roundRect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197454" y="3034388"/>
            <a:ext cx="24625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rPr lang="es-EC" dirty="0"/>
              <a:t>¿AVANZAMOS JUNTOS?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DE417C-C6B2-41F6-9A2A-5A98055A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527</Words>
  <Application>Microsoft Office PowerPoint</Application>
  <PresentationFormat>Panorámica</PresentationFormat>
  <Paragraphs>66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keywords/>
  <dc:description>generated using python-pptx</dc:description>
  <cp:lastModifiedBy>Raul Murillo Loor</cp:lastModifiedBy>
  <cp:revision>6</cp:revision>
  <dcterms:created xsi:type="dcterms:W3CDTF">2013-01-27T09:14:16Z</dcterms:created>
  <dcterms:modified xsi:type="dcterms:W3CDTF">2025-12-05T19:22:46Z</dcterms:modified>
  <cp:category/>
</cp:coreProperties>
</file>